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367" r:id="rId2"/>
    <p:sldId id="1419" r:id="rId3"/>
    <p:sldId id="1358" r:id="rId4"/>
    <p:sldId id="2827" r:id="rId5"/>
    <p:sldId id="1351" r:id="rId6"/>
    <p:sldId id="1352" r:id="rId7"/>
    <p:sldId id="4425" r:id="rId8"/>
    <p:sldId id="4433" r:id="rId9"/>
    <p:sldId id="4428" r:id="rId10"/>
    <p:sldId id="1119" r:id="rId11"/>
    <p:sldId id="4434" r:id="rId12"/>
    <p:sldId id="1385" r:id="rId13"/>
    <p:sldId id="536" r:id="rId14"/>
    <p:sldId id="4427" r:id="rId15"/>
    <p:sldId id="2826" r:id="rId16"/>
    <p:sldId id="4429" r:id="rId17"/>
    <p:sldId id="1361" r:id="rId18"/>
    <p:sldId id="2838" r:id="rId19"/>
    <p:sldId id="4432" r:id="rId2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rgbClr val="FFFF00"/>
        </a:solidFill>
        <a:latin typeface="Freshbo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E9EBB9"/>
    <a:srgbClr val="33CC33"/>
    <a:srgbClr val="FFFF00"/>
    <a:srgbClr val="339933"/>
    <a:srgbClr val="0949FF"/>
    <a:srgbClr val="FF00FF"/>
    <a:srgbClr val="FFF30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8"/>
    <p:restoredTop sz="93078"/>
  </p:normalViewPr>
  <p:slideViewPr>
    <p:cSldViewPr snapToGrid="0">
      <p:cViewPr varScale="1">
        <p:scale>
          <a:sx n="87" d="100"/>
          <a:sy n="87" d="100"/>
        </p:scale>
        <p:origin x="2536" y="184"/>
      </p:cViewPr>
      <p:guideLst>
        <p:guide orient="horz" pos="2160"/>
        <p:guide pos="28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30737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572" tIns="45285" rIns="90572" bIns="452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0646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2438" algn="l" defTabSz="90646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06463" algn="l" defTabSz="90646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58900" algn="l" defTabSz="90646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11338" algn="l" defTabSz="90646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C04DBF84-4469-4B48-AF76-6E4FA61875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128DA203-F362-4C42-A5CD-D93F3B030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5D11B73A-C6A5-2F4B-A4C8-25A86AEC16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56E511DB-4FC4-6C4B-A895-D5E16BD7B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5B4F1D69-7926-174B-A77E-495A1A622C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C6F08B58-25F7-D54F-9B2A-DFAA26F20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Other %tiles regressions are overlaid.  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A141B732-AFD3-774A-B2E4-E16D3F5A7F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pitchFamily="2" charset="0"/>
                <a:ea typeface="ＭＳ Ｐゴシック" panose="020B0600070205080204" pitchFamily="34" charset="-128"/>
              </a:defRPr>
            </a:lvl9pPr>
          </a:lstStyle>
          <a:p>
            <a:fld id="{107910D9-664A-784B-ADDA-204EC7C8877B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0"/>
              </a:spcBef>
            </a:pPr>
            <a:fld id="{B101207D-5BDA-4BED-8240-D3FC29C8C655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charset="0"/>
            </a:endParaRPr>
          </a:p>
        </p:txBody>
      </p:sp>
      <p:sp>
        <p:nvSpPr>
          <p:cNvPr id="51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0"/>
              </a:spcBef>
            </a:pPr>
            <a:fld id="{DB0EE1A8-34CE-4F32-BF25-9D4E96A7F8DF}" type="slidenum">
              <a:rPr lang="en-US" altLang="en-US">
                <a:latin typeface="Arial" charset="0"/>
              </a:rPr>
              <a:pPr algn="r">
                <a:spcBef>
                  <a:spcPct val="0"/>
                </a:spcBef>
              </a:pPr>
              <a:t>8</a:t>
            </a:fld>
            <a:endParaRPr lang="en-US" altLang="en-US">
              <a:latin typeface="Arial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-106" charset="0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4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01207D-5BDA-4BED-8240-D3FC29C8C65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-106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-106" charset="-128"/>
              <a:cs typeface="+mn-cs"/>
            </a:endParaRPr>
          </a:p>
        </p:txBody>
      </p:sp>
      <p:sp>
        <p:nvSpPr>
          <p:cNvPr id="51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0EE1A8-34CE-4F32-BF25-9D4E96A7F8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-106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-106" charset="-128"/>
              <a:cs typeface="+mn-cs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-106" charset="0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195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0"/>
              </a:spcBef>
            </a:pPr>
            <a:fld id="{B101207D-5BDA-4BED-8240-D3FC29C8C655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latin typeface="Arial" charset="0"/>
            </a:endParaRPr>
          </a:p>
        </p:txBody>
      </p:sp>
      <p:sp>
        <p:nvSpPr>
          <p:cNvPr id="51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0"/>
              </a:spcBef>
            </a:pPr>
            <a:fld id="{DB0EE1A8-34CE-4F32-BF25-9D4E96A7F8DF}" type="slidenum">
              <a:rPr lang="en-US" altLang="en-US">
                <a:latin typeface="Arial" charset="0"/>
              </a:rPr>
              <a:pPr algn="r">
                <a:spcBef>
                  <a:spcPct val="0"/>
                </a:spcBef>
              </a:pPr>
              <a:t>13</a:t>
            </a:fld>
            <a:endParaRPr lang="en-US" altLang="en-US">
              <a:latin typeface="Arial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" pitchFamily="-106" charset="0"/>
                <a:ea typeface="ＭＳ Ｐゴシック" pitchFamily="-106" charset="-128"/>
              </a:rPr>
              <a:t>You may add comments here to clarify the work</a:t>
            </a:r>
            <a:r>
              <a:rPr lang="en-US" altLang="en-US" baseline="0" dirty="0">
                <a:latin typeface="Times" pitchFamily="-106" charset="0"/>
                <a:ea typeface="ＭＳ Ｐゴシック" pitchFamily="-106" charset="-128"/>
              </a:rPr>
              <a:t> or the results.</a:t>
            </a:r>
            <a:endParaRPr lang="en-US" altLang="en-US" dirty="0">
              <a:latin typeface="Times" pitchFamily="-106" charset="0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4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07035399-9B98-C641-B3D7-5E0D72105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E479982C-24E1-B14E-B1AD-A596A1AD2C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05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5E0B4-D381-124C-92B4-1BC1E860B2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95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20E70-EC6E-0040-B0BE-1A0CECC23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86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5263" y="369888"/>
            <a:ext cx="1943100" cy="5465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5963" y="369888"/>
            <a:ext cx="5676900" cy="5465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5BE3C-0AC9-6143-9385-AA8DF00077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569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660650" y="369888"/>
            <a:ext cx="5216525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15963" y="172085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8363" y="172085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15963" y="385445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8363" y="385445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253BC-C909-254F-B3C2-CF1E1CB506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83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650" y="369888"/>
            <a:ext cx="5216525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5963" y="172085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8363" y="172085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8363" y="385445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918C6-4E27-BC41-BC3B-19C250C788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24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650" y="369888"/>
            <a:ext cx="5216525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38500-C41E-6944-9609-D9E4C8C23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70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650" y="369888"/>
            <a:ext cx="5216525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5963" y="172085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72085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4BCB5-E67C-4C42-AA5F-6B83F24074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7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E3598-2B07-C240-8706-6D3B4475CA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59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A483A-1CA5-0341-898C-8B9FD3BE36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10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5963" y="172085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72085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24027-9AB6-9D4C-BB95-A733BA99F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62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73367-3677-D340-BF90-BA7B6C916B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7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97F14-E489-2E40-960F-A1479D32A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5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EA3E3-EB96-5349-81BF-84F5E7D130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51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7D24D-8D14-4949-95CF-767A2CDC94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1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A982B-CE98-F449-BDBE-E42BCF663D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1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/>
        </p:nvSpPr>
        <p:spPr bwMode="auto">
          <a:xfrm>
            <a:off x="4278313" y="166688"/>
            <a:ext cx="20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 sz="1800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660650" y="369888"/>
            <a:ext cx="521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5963" y="172085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8900" tIns="44450" rIns="88900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78225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Helvetica" charset="0"/>
              </a:defRPr>
            </a:lvl1pPr>
          </a:lstStyle>
          <a:p>
            <a:pPr>
              <a:defRPr/>
            </a:pPr>
            <a:fld id="{16115AD6-8BE8-F449-985B-D84AAE52D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0" name="Picture 35" descr="NASA Logo Bitmap copy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230188"/>
            <a:ext cx="855662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38"/>
          <p:cNvSpPr>
            <a:spLocks noChangeArrowheads="1"/>
          </p:cNvSpPr>
          <p:nvPr/>
        </p:nvSpPr>
        <p:spPr bwMode="auto">
          <a:xfrm>
            <a:off x="1028700" y="193675"/>
            <a:ext cx="1460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31" tIns="41015" rIns="82031" bIns="41015">
            <a:spAutoFit/>
          </a:bodyPr>
          <a:lstStyle>
            <a:lvl1pPr defTabSz="820738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1pPr>
            <a:lvl2pPr marL="742950" indent="-285750" defTabSz="820738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2pPr>
            <a:lvl3pPr marL="1143000" indent="-228600" defTabSz="820738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3pPr>
            <a:lvl4pPr marL="1600200" indent="-228600" defTabSz="820738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4pPr>
            <a:lvl5pPr marL="2057400" indent="-228600" defTabSz="820738"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700" b="0">
                <a:solidFill>
                  <a:schemeClr val="tx1"/>
                </a:solidFill>
                <a:latin typeface="Arial" charset="0"/>
              </a:rPr>
              <a:t>National Aeronautics and </a:t>
            </a:r>
            <a:br>
              <a:rPr lang="en-US" altLang="en-US" sz="700" b="0">
                <a:solidFill>
                  <a:schemeClr val="tx1"/>
                </a:solidFill>
                <a:latin typeface="Arial" charset="0"/>
              </a:rPr>
            </a:br>
            <a:r>
              <a:rPr lang="en-US" altLang="en-US" sz="700" b="0">
                <a:solidFill>
                  <a:schemeClr val="tx1"/>
                </a:solidFill>
                <a:latin typeface="Arial" charset="0"/>
              </a:rPr>
              <a:t>Space Administration</a:t>
            </a:r>
          </a:p>
          <a:p>
            <a:pPr eaLnBrk="1" hangingPunct="1">
              <a:defRPr/>
            </a:pPr>
            <a:endParaRPr lang="en-US" altLang="en-US" sz="700" b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defRPr/>
            </a:pPr>
            <a:r>
              <a:rPr lang="en-US" altLang="en-US" sz="700">
                <a:solidFill>
                  <a:schemeClr val="tx1"/>
                </a:solidFill>
                <a:latin typeface="Arial" charset="0"/>
              </a:rPr>
              <a:t>Jet Propulsion Laboratory</a:t>
            </a:r>
          </a:p>
          <a:p>
            <a:pPr eaLnBrk="1" hangingPunct="1">
              <a:defRPr/>
            </a:pPr>
            <a:r>
              <a:rPr lang="en-US" altLang="en-US" sz="700" b="0">
                <a:solidFill>
                  <a:schemeClr val="tx1"/>
                </a:solidFill>
                <a:latin typeface="Arial" charset="0"/>
              </a:rPr>
              <a:t>California Institute of Technology</a:t>
            </a:r>
          </a:p>
          <a:p>
            <a:pPr eaLnBrk="1" hangingPunct="1">
              <a:defRPr/>
            </a:pPr>
            <a:r>
              <a:rPr lang="en-US" altLang="en-US" sz="700" b="0">
                <a:solidFill>
                  <a:schemeClr val="tx1"/>
                </a:solidFill>
                <a:latin typeface="Arial" charset="0"/>
              </a:rPr>
              <a:t>Pasadena, California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949FF"/>
          </a:solidFill>
          <a:latin typeface="Helvetic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2000" b="1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–"/>
        <a:defRPr b="1" 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–"/>
        <a:defRPr 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Object 2">
            <a:extLst>
              <a:ext uri="{FF2B5EF4-FFF2-40B4-BE49-F238E27FC236}">
                <a16:creationId xmlns:a16="http://schemas.microsoft.com/office/drawing/2014/main" id="{1C9B852A-CFA6-FE42-AE79-35D53992EE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700" y="1446213"/>
          <a:ext cx="8043863" cy="430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Chart" r:id="rId3" imgW="5575300" imgH="3314700" progId="Excel.Chart.8">
                  <p:embed/>
                </p:oleObj>
              </mc:Choice>
              <mc:Fallback>
                <p:oleObj name="Chart" r:id="rId3" imgW="5575300" imgH="3314700" progId="Excel.Chart.8">
                  <p:embed/>
                  <p:pic>
                    <p:nvPicPr>
                      <p:cNvPr id="22529" name="Object 2">
                        <a:extLst>
                          <a:ext uri="{FF2B5EF4-FFF2-40B4-BE49-F238E27FC236}">
                            <a16:creationId xmlns:a16="http://schemas.microsoft.com/office/drawing/2014/main" id="{1C9B852A-CFA6-FE42-AE79-35D53992EE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618" b="6407"/>
                      <a:stretch>
                        <a:fillRect/>
                      </a:stretch>
                    </p:blipFill>
                    <p:spPr bwMode="auto">
                      <a:xfrm>
                        <a:off x="520700" y="1446213"/>
                        <a:ext cx="8043863" cy="430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0" name="Rectangle 6">
            <a:extLst>
              <a:ext uri="{FF2B5EF4-FFF2-40B4-BE49-F238E27FC236}">
                <a16:creationId xmlns:a16="http://schemas.microsoft.com/office/drawing/2014/main" id="{5E4DA011-14E2-FA47-99A3-9FE77F24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5" y="5056188"/>
            <a:ext cx="4575175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>
                <a:latin typeface="Arial" panose="020B0604020202020204" pitchFamily="34" charset="0"/>
              </a:rPr>
              <a:t>Forecast error reduction (%)</a:t>
            </a:r>
          </a:p>
        </p:txBody>
      </p:sp>
      <p:sp>
        <p:nvSpPr>
          <p:cNvPr id="22531" name="Rectangle 6">
            <a:extLst>
              <a:ext uri="{FF2B5EF4-FFF2-40B4-BE49-F238E27FC236}">
                <a16:creationId xmlns:a16="http://schemas.microsoft.com/office/drawing/2014/main" id="{7690FD53-8552-FA43-B1F1-64123844C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775" y="1100138"/>
            <a:ext cx="5600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>
                <a:latin typeface="Arial" panose="020B0604020202020204" pitchFamily="34" charset="0"/>
              </a:rPr>
              <a:t>ECMWF</a:t>
            </a:r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62F3C7E6-F0D4-F049-9AC0-6603BF7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157163"/>
            <a:ext cx="72850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3200" b="0">
                <a:solidFill>
                  <a:srgbClr val="FF0000"/>
                </a:solidFill>
                <a:latin typeface="Arial" panose="020B0604020202020204" pitchFamily="34" charset="0"/>
              </a:rPr>
              <a:t>AIRS, Weather Prediction and Re-Analysis</a:t>
            </a:r>
          </a:p>
        </p:txBody>
      </p:sp>
      <p:sp>
        <p:nvSpPr>
          <p:cNvPr id="22533" name="Rectangle 6">
            <a:extLst>
              <a:ext uri="{FF2B5EF4-FFF2-40B4-BE49-F238E27FC236}">
                <a16:creationId xmlns:a16="http://schemas.microsoft.com/office/drawing/2014/main" id="{8625F660-369C-7A48-87D4-EB95835C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663" y="1912938"/>
            <a:ext cx="960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AIRS</a:t>
            </a:r>
          </a:p>
        </p:txBody>
      </p:sp>
      <p:sp>
        <p:nvSpPr>
          <p:cNvPr id="22534" name="Line 11">
            <a:extLst>
              <a:ext uri="{FF2B5EF4-FFF2-40B4-BE49-F238E27FC236}">
                <a16:creationId xmlns:a16="http://schemas.microsoft.com/office/drawing/2014/main" id="{E566B619-14B5-AB46-888C-B144714EF3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9650" y="2273300"/>
            <a:ext cx="1081088" cy="4778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5" name="Line 11">
            <a:extLst>
              <a:ext uri="{FF2B5EF4-FFF2-40B4-BE49-F238E27FC236}">
                <a16:creationId xmlns:a16="http://schemas.microsoft.com/office/drawing/2014/main" id="{6DB011B8-BD50-294A-907A-DA421A6A3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5088" y="2976563"/>
            <a:ext cx="530225" cy="7508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6" name="Rectangle 6">
            <a:extLst>
              <a:ext uri="{FF2B5EF4-FFF2-40B4-BE49-F238E27FC236}">
                <a16:creationId xmlns:a16="http://schemas.microsoft.com/office/drawing/2014/main" id="{6F2F4B8E-472B-8349-84B3-02CDB9442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3776663"/>
            <a:ext cx="2066925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>
                <a:latin typeface="Arial" panose="020B0604020202020204" pitchFamily="34" charset="0"/>
              </a:rPr>
              <a:t>there are a few AMSU-A</a:t>
            </a:r>
          </a:p>
        </p:txBody>
      </p:sp>
      <p:sp>
        <p:nvSpPr>
          <p:cNvPr id="22537" name="Text Box 21">
            <a:extLst>
              <a:ext uri="{FF2B5EF4-FFF2-40B4-BE49-F238E27FC236}">
                <a16:creationId xmlns:a16="http://schemas.microsoft.com/office/drawing/2014/main" id="{493BCA68-2904-BE42-BAA0-05C439886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788" y="5130800"/>
            <a:ext cx="24622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en-US" sz="1800" b="0" dirty="0" err="1">
                <a:latin typeface="Arial" panose="020B0604020202020204" pitchFamily="34" charset="0"/>
              </a:rPr>
              <a:t>Cardinali</a:t>
            </a:r>
            <a:r>
              <a:rPr lang="en-US" altLang="en-US" sz="1800" b="0" dirty="0">
                <a:latin typeface="Arial" panose="020B0604020202020204" pitchFamily="34" charset="0"/>
              </a:rPr>
              <a:t>, 2011 + several more studies</a:t>
            </a:r>
          </a:p>
        </p:txBody>
      </p:sp>
      <p:sp>
        <p:nvSpPr>
          <p:cNvPr id="22538" name="Line 11">
            <a:extLst>
              <a:ext uri="{FF2B5EF4-FFF2-40B4-BE49-F238E27FC236}">
                <a16:creationId xmlns:a16="http://schemas.microsoft.com/office/drawing/2014/main" id="{78D9EBCF-DF6A-F246-9579-33EA3CCC4C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3763" y="1912938"/>
            <a:ext cx="708025" cy="6778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9" name="Rectangle 6">
            <a:extLst>
              <a:ext uri="{FF2B5EF4-FFF2-40B4-BE49-F238E27FC236}">
                <a16:creationId xmlns:a16="http://schemas.microsoft.com/office/drawing/2014/main" id="{7FFCA0CC-7B8B-684C-BC49-D7D99DB23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565275"/>
            <a:ext cx="960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IASI</a:t>
            </a:r>
          </a:p>
        </p:txBody>
      </p:sp>
      <p:sp>
        <p:nvSpPr>
          <p:cNvPr id="24588" name="Rectangle 6">
            <a:extLst>
              <a:ext uri="{FF2B5EF4-FFF2-40B4-BE49-F238E27FC236}">
                <a16:creationId xmlns:a16="http://schemas.microsoft.com/office/drawing/2014/main" id="{CDF8D489-1705-054C-9B20-FD2885689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275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2400" b="0" dirty="0">
                <a:latin typeface="Arial" panose="020B0604020202020204" pitchFamily="34" charset="0"/>
              </a:rPr>
              <a:t>AIRS has been absolutely critical: </a:t>
            </a:r>
          </a:p>
          <a:p>
            <a:pPr marL="342900" indent="-342900">
              <a:spcBef>
                <a:spcPct val="0"/>
              </a:spcBef>
              <a:buSzTx/>
              <a:defRPr/>
            </a:pPr>
            <a:r>
              <a:rPr lang="en-US" altLang="en-US" sz="2400" b="0" dirty="0">
                <a:latin typeface="Arial" panose="020B0604020202020204" pitchFamily="34" charset="0"/>
              </a:rPr>
              <a:t>For improving forecasts over last 20 years</a:t>
            </a:r>
          </a:p>
          <a:p>
            <a:pPr marL="342900" indent="-342900">
              <a:spcBef>
                <a:spcPct val="0"/>
              </a:spcBef>
              <a:buSzTx/>
              <a:defRPr/>
            </a:pPr>
            <a:r>
              <a:rPr lang="en-US" altLang="en-US" sz="2400" b="0" dirty="0">
                <a:latin typeface="Arial" panose="020B0604020202020204" pitchFamily="34" charset="0"/>
              </a:rPr>
              <a:t>For improving re-analysis products (ERA, MERRA)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C54A3D-2DA0-5E42-B56F-2FE176BBBCAF}"/>
              </a:ext>
            </a:extLst>
          </p:cNvPr>
          <p:cNvSpPr txBox="1">
            <a:spLocks/>
          </p:cNvSpPr>
          <p:nvPr/>
        </p:nvSpPr>
        <p:spPr>
          <a:xfrm>
            <a:off x="1708880" y="26670"/>
            <a:ext cx="7435120" cy="6368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and Climate Model Validation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D3A225-B496-9A4B-B0B7-08058B19867B}"/>
              </a:ext>
            </a:extLst>
          </p:cNvPr>
          <p:cNvSpPr/>
          <p:nvPr/>
        </p:nvSpPr>
        <p:spPr>
          <a:xfrm>
            <a:off x="6080104" y="911091"/>
            <a:ext cx="301534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data was used extensively to evaluate climate models from the latest Climate Model Intercomparison Project (CMIP6)</a:t>
            </a:r>
          </a:p>
          <a:p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models  are the foundation for the most recent IPCC Assessment Report (AR6)</a:t>
            </a:r>
          </a:p>
          <a:p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data and papers were cited numerous times in the latest IPCC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4B9BA7B-E7F5-7A42-973E-C3F26F4C0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60586" r="49953" b="-1"/>
          <a:stretch/>
        </p:blipFill>
        <p:spPr>
          <a:xfrm>
            <a:off x="39614" y="1154242"/>
            <a:ext cx="6048566" cy="4237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DDD046-E1EF-BE47-945F-C42887FE1512}"/>
              </a:ext>
            </a:extLst>
          </p:cNvPr>
          <p:cNvSpPr/>
          <p:nvPr/>
        </p:nvSpPr>
        <p:spPr>
          <a:xfrm>
            <a:off x="469648" y="5391814"/>
            <a:ext cx="5188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ea typeface="Times New Roman" panose="02020603050405020304" pitchFamily="18" charset="0"/>
              </a:rPr>
              <a:t>500 </a:t>
            </a:r>
            <a:r>
              <a:rPr lang="en-US" sz="1600" b="0" dirty="0" err="1">
                <a:solidFill>
                  <a:schemeClr val="tx1"/>
                </a:solidFill>
                <a:ea typeface="Times New Roman" panose="02020603050405020304" pitchFamily="18" charset="0"/>
              </a:rPr>
              <a:t>hPa</a:t>
            </a:r>
            <a:r>
              <a:rPr lang="en-US" sz="1600" b="0" dirty="0">
                <a:solidFill>
                  <a:schemeClr val="tx1"/>
                </a:solidFill>
                <a:ea typeface="Times New Roman" panose="02020603050405020304" pitchFamily="18" charset="0"/>
              </a:rPr>
              <a:t> humidity from AIRS and CMIP climate models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739DDA-493C-6949-9D95-3427BF713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14" y="6488668"/>
            <a:ext cx="27485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Tian and co-authors</a:t>
            </a:r>
          </a:p>
        </p:txBody>
      </p:sp>
    </p:spTree>
    <p:extLst>
      <p:ext uri="{BB962C8B-B14F-4D97-AF65-F5344CB8AC3E}">
        <p14:creationId xmlns:p14="http://schemas.microsoft.com/office/powerpoint/2010/main" val="398722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19BCF-0E15-964D-BB1D-55C550F83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5" t="13115" r="4064" b="12787"/>
          <a:stretch/>
        </p:blipFill>
        <p:spPr>
          <a:xfrm>
            <a:off x="29296" y="933354"/>
            <a:ext cx="9121558" cy="56737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8FB357-B76B-4B43-B44C-7BDAA9FAE4A3}"/>
              </a:ext>
            </a:extLst>
          </p:cNvPr>
          <p:cNvSpPr txBox="1">
            <a:spLocks/>
          </p:cNvSpPr>
          <p:nvPr/>
        </p:nvSpPr>
        <p:spPr>
          <a:xfrm>
            <a:off x="2352772" y="296493"/>
            <a:ext cx="6798082" cy="6368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and IPCC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5D8E539-E482-684D-A346-70CD5C444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14" y="6488668"/>
            <a:ext cx="3782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Courtesy of Hyon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04998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9E8E98E3-3CC6-404B-AB69-9E92714FEFBF}"/>
              </a:ext>
            </a:extLst>
          </p:cNvPr>
          <p:cNvGrpSpPr>
            <a:grpSpLocks/>
          </p:cNvGrpSpPr>
          <p:nvPr/>
        </p:nvGrpSpPr>
        <p:grpSpPr bwMode="auto">
          <a:xfrm>
            <a:off x="750376" y="1269398"/>
            <a:ext cx="7643247" cy="4810402"/>
            <a:chOff x="460744" y="1371600"/>
            <a:chExt cx="7315200" cy="5486400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6A1E27D0-349A-E545-A68A-0493F8F5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44" y="1371600"/>
              <a:ext cx="7315200" cy="54864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7FFA4C-19FC-5641-9870-01712AD14726}"/>
                </a:ext>
              </a:extLst>
            </p:cNvPr>
            <p:cNvSpPr/>
            <p:nvPr/>
          </p:nvSpPr>
          <p:spPr>
            <a:xfrm>
              <a:off x="2602615" y="3726468"/>
              <a:ext cx="512186" cy="42840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43D37F-448C-334B-802D-DA8F836CBA06}"/>
                </a:ext>
              </a:extLst>
            </p:cNvPr>
            <p:cNvSpPr/>
            <p:nvPr/>
          </p:nvSpPr>
          <p:spPr>
            <a:xfrm>
              <a:off x="3472596" y="2999554"/>
              <a:ext cx="514637" cy="42841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F988285-23D5-804B-8BB9-89BE52BDC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0722" y="2539083"/>
              <a:ext cx="925410" cy="44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Times" pitchFamily="2" charset="0"/>
                <a:buChar char="•"/>
                <a:defRPr sz="2000" b="1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Times" pitchFamily="2" charset="0"/>
                <a:buChar char="–"/>
                <a:defRPr b="1" i="1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Times" pitchFamily="2" charset="0"/>
                <a:buChar char="•"/>
                <a:defRPr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Times" pitchFamily="2" charset="0"/>
                <a:buChar char="–"/>
                <a:defRPr i="1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2060"/>
                  </a:solidFill>
                  <a:latin typeface="Freshbot" pitchFamily="2" charset="0"/>
                </a:rPr>
                <a:t>Beijing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659AB3A-EAFE-6746-8FE0-05A4C6A48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126" y="3227385"/>
              <a:ext cx="1134258" cy="44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Times" pitchFamily="2" charset="0"/>
                <a:buChar char="•"/>
                <a:defRPr sz="2000" b="1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Times" pitchFamily="2" charset="0"/>
                <a:buChar char="–"/>
                <a:defRPr b="1" i="1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Times" pitchFamily="2" charset="0"/>
                <a:buChar char="•"/>
                <a:defRPr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Times" pitchFamily="2" charset="0"/>
                <a:buChar char="–"/>
                <a:defRPr i="1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Times" pitchFamily="2" charset="0"/>
                <a:buChar char="•"/>
                <a:defRPr sz="1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2060"/>
                  </a:solidFill>
                  <a:latin typeface="Freshbot" pitchFamily="2" charset="0"/>
                </a:rPr>
                <a:t>Chengdu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041FE3-6FD4-074D-8B90-3CD7F5E33A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39435" y="1274259"/>
            <a:ext cx="4476892" cy="31373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AIRS CO anomalies February 2020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F3E279-84F9-534A-9CD9-5B811049C6C7}"/>
              </a:ext>
            </a:extLst>
          </p:cNvPr>
          <p:cNvSpPr/>
          <p:nvPr/>
        </p:nvSpPr>
        <p:spPr>
          <a:xfrm>
            <a:off x="2316785" y="3765238"/>
            <a:ext cx="1344574" cy="10433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0A9B856-518F-254D-A3F1-86523DA4C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56" y="5459865"/>
            <a:ext cx="1667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COVID-19 lockdown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62EA300-3EE2-7345-9E68-E9BB0536C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601" y="5556830"/>
            <a:ext cx="1037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Fires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7CA0F8-776B-394A-B0DF-0BA354497DC5}"/>
              </a:ext>
            </a:extLst>
          </p:cNvPr>
          <p:cNvCxnSpPr>
            <a:cxnSpLocks/>
          </p:cNvCxnSpPr>
          <p:nvPr/>
        </p:nvCxnSpPr>
        <p:spPr>
          <a:xfrm flipH="1">
            <a:off x="1336265" y="3476786"/>
            <a:ext cx="1344574" cy="19674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A1083-EF90-9E4E-846D-0DE903DBB24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3464451" y="4655825"/>
            <a:ext cx="3315150" cy="9543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091418A-E0E0-4948-A266-076C1503ADD2}"/>
              </a:ext>
            </a:extLst>
          </p:cNvPr>
          <p:cNvSpPr/>
          <p:nvPr/>
        </p:nvSpPr>
        <p:spPr>
          <a:xfrm>
            <a:off x="2539435" y="2606888"/>
            <a:ext cx="2326356" cy="1165812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503748A-6618-874B-90C4-F65AEB405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6785" y="272139"/>
            <a:ext cx="6827215" cy="668337"/>
          </a:xfrm>
        </p:spPr>
        <p:txBody>
          <a:bodyPr/>
          <a:lstStyle/>
          <a:p>
            <a:r>
              <a:rPr lang="en-US" altLang="en-US" sz="3600" b="0" dirty="0">
                <a:solidFill>
                  <a:srgbClr val="FF0000"/>
                </a:solidFill>
              </a:rPr>
              <a:t>AIRS CO and COVID-19:</a:t>
            </a:r>
            <a:br>
              <a:rPr lang="en-US" altLang="en-US" sz="3600" b="0" dirty="0">
                <a:solidFill>
                  <a:srgbClr val="FF0000"/>
                </a:solidFill>
              </a:rPr>
            </a:br>
            <a:r>
              <a:rPr lang="en-US" altLang="en-US" sz="3600" b="0" dirty="0">
                <a:solidFill>
                  <a:srgbClr val="FF0000"/>
                </a:solidFill>
              </a:rPr>
              <a:t>East Asia in Feb 2020</a:t>
            </a:r>
          </a:p>
        </p:txBody>
      </p:sp>
      <p:sp>
        <p:nvSpPr>
          <p:cNvPr id="24" name="Text Box 8">
            <a:extLst>
              <a:ext uri="{FF2B5EF4-FFF2-40B4-BE49-F238E27FC236}">
                <a16:creationId xmlns:a16="http://schemas.microsoft.com/office/drawing/2014/main" id="{4C778A9A-597A-244C-8647-2957F1655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9193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/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AIRS CO anomalies show impact of fires and COVID-19 lockdown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EE2CA879-AD92-5F42-9AA2-9B90F012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722" y="1784904"/>
            <a:ext cx="13742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Courtesy of Payne &amp; Licata</a:t>
            </a:r>
          </a:p>
        </p:txBody>
      </p:sp>
    </p:spTree>
    <p:extLst>
      <p:ext uri="{BB962C8B-B14F-4D97-AF65-F5344CB8AC3E}">
        <p14:creationId xmlns:p14="http://schemas.microsoft.com/office/powerpoint/2010/main" val="204495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2B6C92-C459-8346-8974-4E47A22E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1" y="4152407"/>
            <a:ext cx="4002374" cy="2705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A2CDD-2E1E-5141-B09E-5E3EB11B2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99" y="936107"/>
            <a:ext cx="4074818" cy="2975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3E684D-571E-BA4A-831A-47B42EBA1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885" y="663221"/>
            <a:ext cx="4394607" cy="3177859"/>
          </a:xfrm>
          <a:prstGeom prst="rect">
            <a:avLst/>
          </a:prstGeom>
        </p:spPr>
      </p:pic>
      <p:sp>
        <p:nvSpPr>
          <p:cNvPr id="307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425135" y="42182"/>
            <a:ext cx="6140450" cy="710406"/>
          </a:xfrm>
        </p:spPr>
        <p:txBody>
          <a:bodyPr/>
          <a:lstStyle/>
          <a:p>
            <a:pPr eaLnBrk="1" hangingPunct="1"/>
            <a:r>
              <a:rPr lang="en-US" altLang="en-US" sz="3200" b="0" dirty="0">
                <a:solidFill>
                  <a:srgbClr val="FF0000"/>
                </a:solidFill>
                <a:ea typeface="ＭＳ Ｐゴシック" pitchFamily="-106" charset="-128"/>
              </a:rPr>
              <a:t>AIRS, Humidity and Influenza</a:t>
            </a:r>
          </a:p>
        </p:txBody>
      </p:sp>
      <p:sp>
        <p:nvSpPr>
          <p:cNvPr id="3076" name="Text Box 8"/>
          <p:cNvSpPr txBox="1">
            <a:spLocks noChangeArrowheads="1"/>
          </p:cNvSpPr>
          <p:nvPr/>
        </p:nvSpPr>
        <p:spPr bwMode="auto">
          <a:xfrm>
            <a:off x="5861485" y="663221"/>
            <a:ext cx="3003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altLang="en-US" sz="1600" b="0" dirty="0" err="1"/>
              <a:t>Serman</a:t>
            </a:r>
            <a:r>
              <a:rPr lang="en-US" altLang="en-US" sz="1600" b="0" dirty="0"/>
              <a:t> and co-authors, 2022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103495" y="4568461"/>
            <a:ext cx="503499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altLang="en-US" sz="2000" b="0" dirty="0"/>
              <a:t>Key points: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0" dirty="0"/>
              <a:t>Each state has an average weekly humidity breakpoint that signals influenza onset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0" dirty="0"/>
              <a:t>Linear relation between state humidity breakpoints and state annual average humidity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304DB099-0AAE-DB45-9911-2EEA90EF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639" y="3841080"/>
            <a:ext cx="45928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alt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State breakpoint estimates across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89551C-624E-744A-B93C-1F98056D2F30}"/>
              </a:ext>
            </a:extLst>
          </p:cNvPr>
          <p:cNvSpPr txBox="1"/>
          <p:nvPr/>
        </p:nvSpPr>
        <p:spPr>
          <a:xfrm rot="16200000">
            <a:off x="-407691" y="5109007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Breakpoint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25732-176E-CC4D-90B6-CEDDEAF2BA06}"/>
              </a:ext>
            </a:extLst>
          </p:cNvPr>
          <p:cNvSpPr txBox="1"/>
          <p:nvPr/>
        </p:nvSpPr>
        <p:spPr>
          <a:xfrm>
            <a:off x="1910587" y="6404000"/>
            <a:ext cx="219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Annual Humidity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A23D9-E295-5543-A257-C89D55D711DF}"/>
              </a:ext>
            </a:extLst>
          </p:cNvPr>
          <p:cNvSpPr txBox="1"/>
          <p:nvPr/>
        </p:nvSpPr>
        <p:spPr>
          <a:xfrm rot="16200000">
            <a:off x="-1307253" y="2099327"/>
            <a:ext cx="295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Weekly Influenza Cases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12E5531-F0C2-364B-85BF-4A366256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852" y="1744822"/>
            <a:ext cx="28155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altLang="en-US" sz="1600" b="0" dirty="0"/>
              <a:t>Breakpoint signals typical onset of influenza outbreaks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C5FEA628-CF34-054F-BE57-1FDE44D83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308" y="1086341"/>
            <a:ext cx="2220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/>
            <a:r>
              <a:rPr lang="en-US" altLang="en-US" sz="1600" b="0" dirty="0"/>
              <a:t>Arkansas, 2003-2015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64896-47A6-8141-AD8D-DD801E9A8343}"/>
              </a:ext>
            </a:extLst>
          </p:cNvPr>
          <p:cNvCxnSpPr>
            <a:cxnSpLocks/>
          </p:cNvCxnSpPr>
          <p:nvPr/>
        </p:nvCxnSpPr>
        <p:spPr bwMode="auto">
          <a:xfrm flipH="1">
            <a:off x="1393474" y="2365045"/>
            <a:ext cx="1083951" cy="4129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6204CD6-46E0-8248-8D1A-D5C5B57A0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901" y="2624111"/>
            <a:ext cx="518952" cy="986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DCEBCF-446B-4C4E-9D51-3EF68222640B}"/>
              </a:ext>
            </a:extLst>
          </p:cNvPr>
          <p:cNvSpPr/>
          <p:nvPr/>
        </p:nvSpPr>
        <p:spPr>
          <a:xfrm>
            <a:off x="884927" y="3860293"/>
            <a:ext cx="2887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Weekly Specific Humidity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0C19-D956-E94F-A415-920695F4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72" y="0"/>
            <a:ext cx="7049728" cy="767797"/>
          </a:xfrm>
        </p:spPr>
        <p:txBody>
          <a:bodyPr>
            <a:normAutofit/>
          </a:bodyPr>
          <a:lstStyle/>
          <a:p>
            <a:pPr algn="ctr"/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Stability and Continuity</a:t>
            </a: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A514E-F725-E149-8D03-3149E8821341}"/>
              </a:ext>
            </a:extLst>
          </p:cNvPr>
          <p:cNvSpPr/>
          <p:nvPr/>
        </p:nvSpPr>
        <p:spPr>
          <a:xfrm>
            <a:off x="10639" y="2447709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record is long and stable enough to address key climate questions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0C3513-FC29-824C-813E-643643E5E746}"/>
              </a:ext>
            </a:extLst>
          </p:cNvPr>
          <p:cNvSpPr txBox="1">
            <a:spLocks/>
          </p:cNvSpPr>
          <p:nvPr/>
        </p:nvSpPr>
        <p:spPr bwMode="auto">
          <a:xfrm>
            <a:off x="0" y="1099099"/>
            <a:ext cx="9144000" cy="9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/>
            <a:r>
              <a:rPr lang="en-US" sz="28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(20 years) and remarkably stable record of AIRS hyperspectral radiances/brightness temperatures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8565B-4CD5-184A-B755-B317744A3073}"/>
              </a:ext>
            </a:extLst>
          </p:cNvPr>
          <p:cNvSpPr/>
          <p:nvPr/>
        </p:nvSpPr>
        <p:spPr>
          <a:xfrm>
            <a:off x="10639" y="3292888"/>
            <a:ext cx="9144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Strow and </a:t>
            </a:r>
            <a:r>
              <a:rPr lang="en-US" sz="2200" b="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DeSouza</a:t>
            </a:r>
            <a:r>
              <a:rPr lang="en-US" sz="2200" b="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-Machado </a:t>
            </a:r>
            <a:r>
              <a:rPr lang="en-US" sz="2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b="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 </a:t>
            </a:r>
            <a:r>
              <a:rPr lang="en-US" sz="2200" b="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</a:t>
            </a:r>
            <a:r>
              <a:rPr lang="en-US" sz="2200" b="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</a:t>
            </a:r>
            <a:r>
              <a:rPr lang="en-US" sz="2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2020):</a:t>
            </a:r>
          </a:p>
          <a:p>
            <a:endParaRPr lang="en-US" sz="2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a novel generic methodology to study L1 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stability of AIRS blackbody and 100's of channels to           		K/decade using independent standards (e.g., CO</a:t>
            </a:r>
            <a:r>
              <a:rPr lang="en-US" sz="2200" b="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SST)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C5CC0-C109-894D-B0CB-9F5D748CF3E7}"/>
              </a:ext>
            </a:extLst>
          </p:cNvPr>
          <p:cNvSpPr txBox="1">
            <a:spLocks/>
          </p:cNvSpPr>
          <p:nvPr/>
        </p:nvSpPr>
        <p:spPr bwMode="auto">
          <a:xfrm>
            <a:off x="10639" y="5286371"/>
            <a:ext cx="9144000" cy="94505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/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Continuity - Combining AIRS, </a:t>
            </a:r>
            <a:r>
              <a:rPr lang="en-US" b="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</a:t>
            </a:r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IASI:</a:t>
            </a:r>
            <a:b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Hyperspectral InfraRed Product (CHIRP)</a:t>
            </a:r>
            <a:endParaRPr lang="en-US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AC8E59-9E9D-EF47-B2DC-87B6ED817093}"/>
                  </a:ext>
                </a:extLst>
              </p:cNvPr>
              <p:cNvSpPr txBox="1"/>
              <p:nvPr/>
            </p:nvSpPr>
            <p:spPr>
              <a:xfrm>
                <a:off x="322046" y="4692195"/>
                <a:ext cx="14170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2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~ 0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0.02 </m:t>
                    </m:r>
                  </m:oMath>
                </a14:m>
                <a:endParaRPr lang="en-US" sz="2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AC8E59-9E9D-EF47-B2DC-87B6ED817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6" y="4692195"/>
                <a:ext cx="1417055" cy="338554"/>
              </a:xfrm>
              <a:prstGeom prst="rect">
                <a:avLst/>
              </a:prstGeom>
              <a:blipFill>
                <a:blip r:embed="rId2"/>
                <a:stretch>
                  <a:fillRect l="-6250" t="-25926" r="-8929" b="-4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EB8C9C0-B470-D849-BC80-7DA8DDBB81D8}"/>
              </a:ext>
            </a:extLst>
          </p:cNvPr>
          <p:cNvSpPr/>
          <p:nvPr/>
        </p:nvSpPr>
        <p:spPr>
          <a:xfrm>
            <a:off x="0" y="6261855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climate-level radiance time series spanning AIRS + </a:t>
            </a:r>
            <a:r>
              <a:rPr lang="en-US" sz="22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</a:t>
            </a:r>
            <a:endParaRPr lang="en-US" sz="2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39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18">
            <a:extLst>
              <a:ext uri="{FF2B5EF4-FFF2-40B4-BE49-F238E27FC236}">
                <a16:creationId xmlns:a16="http://schemas.microsoft.com/office/drawing/2014/main" id="{7674ADC7-2C92-D24C-B38C-C14EFA00C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7638"/>
            <a:ext cx="693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62025"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962025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62025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62025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62025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3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Twenty Years of Climate Monitoring</a:t>
            </a:r>
          </a:p>
        </p:txBody>
      </p:sp>
      <p:sp>
        <p:nvSpPr>
          <p:cNvPr id="29702" name="TextBox 11">
            <a:extLst>
              <a:ext uri="{FF2B5EF4-FFF2-40B4-BE49-F238E27FC236}">
                <a16:creationId xmlns:a16="http://schemas.microsoft.com/office/drawing/2014/main" id="{D8D32104-2B98-D740-A84B-3F411DCAA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14" y="6027003"/>
            <a:ext cx="91440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62025"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962025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62025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62025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62025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620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is healthy and can continue to monitor climate change for several years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F216E-DF26-004F-9499-7FA38267E62E}"/>
              </a:ext>
            </a:extLst>
          </p:cNvPr>
          <p:cNvSpPr/>
          <p:nvPr/>
        </p:nvSpPr>
        <p:spPr>
          <a:xfrm>
            <a:off x="0" y="88704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twenty years of accurate and stable observations, AIRS can monitor how the 21</a:t>
            </a:r>
            <a:r>
              <a:rPr lang="en-US" sz="2400" b="0" baseline="30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Century climate is changing in a unique way</a:t>
            </a:r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6F20C-4E4D-7E40-A50D-701A365D4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2" r="-614"/>
          <a:stretch/>
        </p:blipFill>
        <p:spPr>
          <a:xfrm>
            <a:off x="1133735" y="1592347"/>
            <a:ext cx="6069915" cy="36733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CBC44-1FF4-A34F-A795-8A7B0CF25EA6}"/>
              </a:ext>
            </a:extLst>
          </p:cNvPr>
          <p:cNvSpPr/>
          <p:nvPr/>
        </p:nvSpPr>
        <p:spPr>
          <a:xfrm>
            <a:off x="4156928" y="2481942"/>
            <a:ext cx="1658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carbon monoxide</a:t>
            </a:r>
            <a:endParaRPr lang="en-US" sz="16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5CA105-5A5F-954E-858D-AE53E4EE90C7}"/>
              </a:ext>
            </a:extLst>
          </p:cNvPr>
          <p:cNvSpPr/>
          <p:nvPr/>
        </p:nvSpPr>
        <p:spPr>
          <a:xfrm>
            <a:off x="6860984" y="4148391"/>
            <a:ext cx="2273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Buchholz et al., </a:t>
            </a:r>
            <a:r>
              <a:rPr lang="en-US" sz="1400" b="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RSE, </a:t>
            </a:r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A2ACF-AABB-114F-8F31-663E943FEDB3}"/>
              </a:ext>
            </a:extLst>
          </p:cNvPr>
          <p:cNvSpPr txBox="1"/>
          <p:nvPr/>
        </p:nvSpPr>
        <p:spPr>
          <a:xfrm>
            <a:off x="0" y="5065364"/>
            <a:ext cx="905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carbon monoxide (CO) from space is critical to study the impact of fossil fuel burning and wildfires on atmospheric composition</a:t>
            </a:r>
          </a:p>
        </p:txBody>
      </p:sp>
    </p:spTree>
    <p:extLst>
      <p:ext uri="{BB962C8B-B14F-4D97-AF65-F5344CB8AC3E}">
        <p14:creationId xmlns:p14="http://schemas.microsoft.com/office/powerpoint/2010/main" val="125281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BB65-AB8D-5547-831E-B1D99C38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006" y="219381"/>
            <a:ext cx="6916994" cy="457200"/>
          </a:xfrm>
        </p:spPr>
        <p:txBody>
          <a:bodyPr/>
          <a:lstStyle/>
          <a:p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Aqua: Mean Local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C0535-87C7-8F42-B2B9-D1EB3419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964010"/>
            <a:ext cx="8966200" cy="5166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B60847-7EC5-A445-89B5-9C2C0E21ED2A}"/>
              </a:ext>
            </a:extLst>
          </p:cNvPr>
          <p:cNvSpPr txBox="1">
            <a:spLocks/>
          </p:cNvSpPr>
          <p:nvPr/>
        </p:nvSpPr>
        <p:spPr bwMode="auto">
          <a:xfrm>
            <a:off x="0" y="6218894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late 2026 Aqua may not have enough power to operate</a:t>
            </a:r>
          </a:p>
        </p:txBody>
      </p:sp>
    </p:spTree>
    <p:extLst>
      <p:ext uri="{BB962C8B-B14F-4D97-AF65-F5344CB8AC3E}">
        <p14:creationId xmlns:p14="http://schemas.microsoft.com/office/powerpoint/2010/main" val="108645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>
            <a:extLst>
              <a:ext uri="{FF2B5EF4-FFF2-40B4-BE49-F238E27FC236}">
                <a16:creationId xmlns:a16="http://schemas.microsoft.com/office/drawing/2014/main" id="{C1687DE7-06AA-624A-AE00-8F87FE0E2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2613"/>
            <a:ext cx="9144000" cy="35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</a:rPr>
              <a:t>AIRS is 1</a:t>
            </a:r>
            <a:r>
              <a:rPr lang="en-US" altLang="en-US" sz="2200" b="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st</a:t>
            </a: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</a:rPr>
              <a:t> hyperspectral IR sounder and was launched in 2002</a:t>
            </a: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2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</a:rPr>
              <a:t> Provides global daily observations of key atmospheric properties</a:t>
            </a: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2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</a:rPr>
              <a:t> Climate monitoring of key properties (e.g., T, q, CO</a:t>
            </a:r>
            <a:r>
              <a:rPr lang="en-US" altLang="en-US" sz="2200" b="0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</a:rPr>
              <a:t>, CO, OLR, clouds)</a:t>
            </a: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2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</a:rPr>
              <a:t> Critical to address key climate questions: e.g. How clouds and extreme weather change with climate; How Arctic responds to climate change.</a:t>
            </a: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9938" name="Title 3">
            <a:extLst>
              <a:ext uri="{FF2B5EF4-FFF2-40B4-BE49-F238E27FC236}">
                <a16:creationId xmlns:a16="http://schemas.microsoft.com/office/drawing/2014/main" id="{D1B9C14B-680A-EF48-8C34-2A8959F33F51}"/>
              </a:ext>
            </a:extLst>
          </p:cNvPr>
          <p:cNvSpPr txBox="1">
            <a:spLocks/>
          </p:cNvSpPr>
          <p:nvPr/>
        </p:nvSpPr>
        <p:spPr bwMode="auto">
          <a:xfrm>
            <a:off x="1874838" y="192088"/>
            <a:ext cx="7269162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45720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4572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4572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4572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0">
                <a:solidFill>
                  <a:srgbClr val="FF0000"/>
                </a:solidFill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39939" name="Rectangle 5">
            <a:extLst>
              <a:ext uri="{FF2B5EF4-FFF2-40B4-BE49-F238E27FC236}">
                <a16:creationId xmlns:a16="http://schemas.microsoft.com/office/drawing/2014/main" id="{8D1673F8-ACA2-4A4F-9001-1785B5D4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24463"/>
            <a:ext cx="91440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200" b="0">
                <a:latin typeface="Arial" panose="020B0604020202020204" pitchFamily="34" charset="0"/>
                <a:cs typeface="Arial" panose="020B0604020202020204" pitchFamily="34" charset="0"/>
              </a:rPr>
              <a:t>Climate science requires ability to measure trends of order 0.1 K/decade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2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</a:rPr>
              <a:t>AIRS instrument trends/drifts are &lt; 0.1 K/decade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6DB2AB-A3A5-324C-8909-95EAD5658D55}"/>
              </a:ext>
            </a:extLst>
          </p:cNvPr>
          <p:cNvSpPr txBox="1">
            <a:spLocks/>
          </p:cNvSpPr>
          <p:nvPr/>
        </p:nvSpPr>
        <p:spPr bwMode="auto">
          <a:xfrm>
            <a:off x="0" y="4152900"/>
            <a:ext cx="9144000" cy="9334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/>
          </a:extLst>
        </p:spPr>
        <p:txBody>
          <a:bodyPr lIns="88900" tIns="44450" rIns="88900" bIns="4445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949FF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6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legacy of AIRS: Long (20 years) and remarkably stable record of AIRS hyperspectral radiances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0C19-D956-E94F-A415-920695F4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632" y="156245"/>
            <a:ext cx="8067368" cy="832514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A514E-F725-E149-8D03-3149E8821341}"/>
              </a:ext>
            </a:extLst>
          </p:cNvPr>
          <p:cNvSpPr/>
          <p:nvPr/>
        </p:nvSpPr>
        <p:spPr>
          <a:xfrm>
            <a:off x="0" y="700112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Remarkably accurate and stable AIRS 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-year record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monitoring: </a:t>
            </a:r>
            <a:r>
              <a:rPr lang="en-US" sz="24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forcings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feedbacks, 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 pressure on Aqua (EOS)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excitement to use/assimilate AIRS at different times of day ➣ significant potential impact on weather forecasts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AIRS/</a:t>
            </a:r>
            <a:r>
              <a:rPr lang="en-US" sz="24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/(IASI) continuity: CHIRP, CLIMCAPS, others</a:t>
            </a:r>
          </a:p>
          <a:p>
            <a:endParaRPr 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PBL: Decadal Survey Incubation Targeted Observable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nothing can replace a few more years of 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is yet to come</a:t>
            </a:r>
          </a:p>
        </p:txBody>
      </p:sp>
    </p:spTree>
    <p:extLst>
      <p:ext uri="{BB962C8B-B14F-4D97-AF65-F5344CB8AC3E}">
        <p14:creationId xmlns:p14="http://schemas.microsoft.com/office/powerpoint/2010/main" val="391037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B53E6-D13F-E540-B5A3-69A37A26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1266"/>
            <a:ext cx="4267199" cy="258569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C37DEB7-40D3-EE4A-936B-FC39833A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82" y="2684025"/>
            <a:ext cx="3959750" cy="258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EFF0EBE4-B6B9-D142-8F0F-3855FD36D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529" y="-63754"/>
            <a:ext cx="71234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Atmospheric Infrared Sounder</a:t>
            </a:r>
          </a:p>
          <a:p>
            <a:pPr algn="ctr">
              <a:spcBef>
                <a:spcPts val="0"/>
              </a:spcBef>
            </a:pPr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AIRS/AMSU/HSB</a:t>
            </a:r>
          </a:p>
        </p:txBody>
      </p:sp>
      <p:pic>
        <p:nvPicPr>
          <p:cNvPr id="6" name="Picture 2" descr="C:\Documents and Settings\tpagano\My Documents\My Projects\AIRS\Imagery&amp;Animations\CO2_Thompson_Poster.gif">
            <a:extLst>
              <a:ext uri="{FF2B5EF4-FFF2-40B4-BE49-F238E27FC236}">
                <a16:creationId xmlns:a16="http://schemas.microsoft.com/office/drawing/2014/main" id="{998D9575-5AE0-F148-87EC-638C6BF0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30" y="4775200"/>
            <a:ext cx="372637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3B5C1-D961-B54E-8823-31F60585DDC1}"/>
              </a:ext>
            </a:extLst>
          </p:cNvPr>
          <p:cNvSpPr/>
          <p:nvPr/>
        </p:nvSpPr>
        <p:spPr>
          <a:xfrm>
            <a:off x="4267200" y="968220"/>
            <a:ext cx="47534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measurements of the three-dimensional structure of temperature and water vapor from a global perspective</a:t>
            </a:r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B4483-73C8-E449-AC07-28123D83B531}"/>
              </a:ext>
            </a:extLst>
          </p:cNvPr>
          <p:cNvSpPr/>
          <p:nvPr/>
        </p:nvSpPr>
        <p:spPr>
          <a:xfrm>
            <a:off x="346961" y="4069393"/>
            <a:ext cx="3067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AIRS radically improved global weather forecasts</a:t>
            </a:r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93C74-5CF7-C741-AD24-D8A6FC3E6423}"/>
              </a:ext>
            </a:extLst>
          </p:cNvPr>
          <p:cNvSpPr/>
          <p:nvPr/>
        </p:nvSpPr>
        <p:spPr>
          <a:xfrm>
            <a:off x="845630" y="588619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maps of the global meandering of carbon dioxide</a:t>
            </a: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5AF8A4E-7957-984E-A46F-FA2537EA9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2450" y="2990949"/>
            <a:ext cx="109104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Tropical cyclone </a:t>
            </a:r>
            <a:r>
              <a:rPr lang="en-US" alt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Idai</a:t>
            </a: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627E7-B881-4149-A5C8-AFA2767F5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5" y="2714172"/>
            <a:ext cx="7775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vapor</a:t>
            </a:r>
          </a:p>
        </p:txBody>
      </p:sp>
    </p:spTree>
    <p:extLst>
      <p:ext uri="{BB962C8B-B14F-4D97-AF65-F5344CB8AC3E}">
        <p14:creationId xmlns:p14="http://schemas.microsoft.com/office/powerpoint/2010/main" val="228615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fig_1_AIRS.jpeg">
            <a:extLst>
              <a:ext uri="{FF2B5EF4-FFF2-40B4-BE49-F238E27FC236}">
                <a16:creationId xmlns:a16="http://schemas.microsoft.com/office/drawing/2014/main" id="{BC27AC16-3411-E548-9776-1B482911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0" y="1265237"/>
            <a:ext cx="726757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 Box 11">
            <a:extLst>
              <a:ext uri="{FF2B5EF4-FFF2-40B4-BE49-F238E27FC236}">
                <a16:creationId xmlns:a16="http://schemas.microsoft.com/office/drawing/2014/main" id="{BEFD3B77-C09A-0D4B-8717-E00D61FC5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12700"/>
            <a:ext cx="71469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3200" b="0">
                <a:solidFill>
                  <a:srgbClr val="FF0000"/>
                </a:solidFill>
                <a:latin typeface="Arial" panose="020B0604020202020204" pitchFamily="34" charset="0"/>
              </a:rPr>
              <a:t>AIRS and Atmospheric Gravity Waves: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3200" b="0">
                <a:solidFill>
                  <a:srgbClr val="FF0000"/>
                </a:solidFill>
                <a:latin typeface="Arial" panose="020B0604020202020204" pitchFamily="34" charset="0"/>
              </a:rPr>
              <a:t>A Discovery Story</a:t>
            </a:r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F4FC7361-B1C3-C142-B86F-6576F393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</a:pPr>
            <a:r>
              <a:rPr lang="en-US" altLang="en-US" sz="2400" b="0" dirty="0">
                <a:latin typeface="Arial" panose="020B0604020202020204" pitchFamily="34" charset="0"/>
              </a:rPr>
              <a:t>Key gravity wave source regions identified by AIRS</a:t>
            </a:r>
          </a:p>
          <a:p>
            <a:pPr>
              <a:spcBef>
                <a:spcPct val="0"/>
              </a:spcBef>
              <a:buSzTx/>
            </a:pPr>
            <a:r>
              <a:rPr lang="en-US" altLang="en-US" sz="2400" b="0" dirty="0">
                <a:latin typeface="Arial" panose="020B0604020202020204" pitchFamily="34" charset="0"/>
              </a:rPr>
              <a:t>AIRS has helped discover a new key Asian monsoon region</a:t>
            </a:r>
          </a:p>
        </p:txBody>
      </p:sp>
      <p:sp>
        <p:nvSpPr>
          <p:cNvPr id="23556" name="Rectangle 1">
            <a:extLst>
              <a:ext uri="{FF2B5EF4-FFF2-40B4-BE49-F238E27FC236}">
                <a16:creationId xmlns:a16="http://schemas.microsoft.com/office/drawing/2014/main" id="{69290839-6213-B74E-B7E2-C0DA65CA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07" y="5269596"/>
            <a:ext cx="38224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Hoffmann (2013), Alexander and co-authors – several publications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09F7F28B-D1A3-DC4C-820E-FF199393F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47888" y="290513"/>
            <a:ext cx="6996112" cy="457200"/>
          </a:xfrm>
        </p:spPr>
        <p:txBody>
          <a:bodyPr/>
          <a:lstStyle/>
          <a:p>
            <a:r>
              <a:rPr lang="en-US" altLang="en-US" sz="2800" b="0">
                <a:solidFill>
                  <a:srgbClr val="FF0000"/>
                </a:solidFill>
              </a:rPr>
              <a:t>Ocean-Atmosphere Variability: ENSO</a:t>
            </a:r>
          </a:p>
        </p:txBody>
      </p:sp>
      <p:pic>
        <p:nvPicPr>
          <p:cNvPr id="27650" name="Picture 1">
            <a:extLst>
              <a:ext uri="{FF2B5EF4-FFF2-40B4-BE49-F238E27FC236}">
                <a16:creationId xmlns:a16="http://schemas.microsoft.com/office/drawing/2014/main" id="{EDEAF2EE-D81B-EF4B-ADB2-70F598D08FD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93938"/>
            <a:ext cx="45720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2">
            <a:extLst>
              <a:ext uri="{FF2B5EF4-FFF2-40B4-BE49-F238E27FC236}">
                <a16:creationId xmlns:a16="http://schemas.microsoft.com/office/drawing/2014/main" id="{2EF59F51-6875-F140-B982-C80850DCD0A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3938"/>
            <a:ext cx="45720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10354A-1FFA-1D47-A20D-B47F186FF8B4}"/>
              </a:ext>
            </a:extLst>
          </p:cNvPr>
          <p:cNvSpPr txBox="1">
            <a:spLocks/>
          </p:cNvSpPr>
          <p:nvPr/>
        </p:nvSpPr>
        <p:spPr bwMode="auto">
          <a:xfrm>
            <a:off x="0" y="6199188"/>
            <a:ext cx="9144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0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9pPr>
          </a:lstStyle>
          <a:p>
            <a:pPr algn="l">
              <a:defRPr/>
            </a:pPr>
            <a:r>
              <a:rPr lang="en-US" altLang="en-US" b="0" kern="0" dirty="0"/>
              <a:t>Long records allow to study several ENSO events and to better understand the impacts of - and what controls - ENSO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BB6F15-FC74-1F43-82FC-CEC7D8254850}"/>
              </a:ext>
            </a:extLst>
          </p:cNvPr>
          <p:cNvSpPr txBox="1">
            <a:spLocks/>
          </p:cNvSpPr>
          <p:nvPr/>
        </p:nvSpPr>
        <p:spPr bwMode="auto">
          <a:xfrm>
            <a:off x="0" y="1177925"/>
            <a:ext cx="9144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0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  <a:ea typeface="MS PGothic" panose="020B0600070205080204" pitchFamily="34" charset="-128"/>
                <a:cs typeface="ＭＳ Ｐゴシック" pitchFamily="-10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5" charset="0"/>
              </a:defRPr>
            </a:lvl9pPr>
          </a:lstStyle>
          <a:p>
            <a:pPr algn="l">
              <a:defRPr/>
            </a:pPr>
            <a:r>
              <a:rPr lang="en-US" altLang="en-US" b="0" kern="0" dirty="0"/>
              <a:t>AIRS probes into the vertical structure of the atmosphere: e.g. Significant ENSO changes in mid-tropospheric relative humidity 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2E0486D-06D5-224F-B060-0FDF5E5F3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214" y="4837702"/>
            <a:ext cx="2248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Kahn, co-authors and others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">
            <a:extLst>
              <a:ext uri="{FF2B5EF4-FFF2-40B4-BE49-F238E27FC236}">
                <a16:creationId xmlns:a16="http://schemas.microsoft.com/office/drawing/2014/main" id="{DB1FB8D9-828A-5744-BAD4-D572C3A72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900" y="60325"/>
            <a:ext cx="71501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32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Severe Weather from Space: How Severe Storms Change with Climate</a:t>
            </a:r>
          </a:p>
        </p:txBody>
      </p:sp>
      <p:sp>
        <p:nvSpPr>
          <p:cNvPr id="35842" name="Rectangle 1">
            <a:extLst>
              <a:ext uri="{FF2B5EF4-FFF2-40B4-BE49-F238E27FC236}">
                <a16:creationId xmlns:a16="http://schemas.microsoft.com/office/drawing/2014/main" id="{42B7E820-F6B7-9048-A264-E2E3D3748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3" y="6448425"/>
            <a:ext cx="528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400" b="0">
                <a:latin typeface="Arial" panose="020B0604020202020204" pitchFamily="34" charset="0"/>
                <a:cs typeface="Arial" panose="020B0604020202020204" pitchFamily="34" charset="0"/>
              </a:rPr>
              <a:t>https://airs.jpl.nasa.gov/news/160</a:t>
            </a:r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1A5BF9E5-7D5F-2640-A1B6-588A3FAD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"/>
          <a:stretch>
            <a:fillRect/>
          </a:stretch>
        </p:blipFill>
        <p:spPr bwMode="auto">
          <a:xfrm>
            <a:off x="236538" y="1212850"/>
            <a:ext cx="7618412" cy="56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1">
            <a:extLst>
              <a:ext uri="{FF2B5EF4-FFF2-40B4-BE49-F238E27FC236}">
                <a16:creationId xmlns:a16="http://schemas.microsoft.com/office/drawing/2014/main" id="{927D169F-F15A-F446-949D-BF1CF2B55E6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359275" y="3614738"/>
            <a:ext cx="358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latin typeface="Freshbot" pitchFamily="2" charset="0"/>
              </a:rPr>
              <a:t>X</a:t>
            </a:r>
          </a:p>
        </p:txBody>
      </p:sp>
      <p:cxnSp>
        <p:nvCxnSpPr>
          <p:cNvPr id="35845" name="Straight Arrow Connector 5">
            <a:extLst>
              <a:ext uri="{FF2B5EF4-FFF2-40B4-BE49-F238E27FC236}">
                <a16:creationId xmlns:a16="http://schemas.microsoft.com/office/drawing/2014/main" id="{2985A416-BA23-B548-A50B-DD7160C09A9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0" y="2897188"/>
            <a:ext cx="3282950" cy="100727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6" name="TextBox 10">
            <a:extLst>
              <a:ext uri="{FF2B5EF4-FFF2-40B4-BE49-F238E27FC236}">
                <a16:creationId xmlns:a16="http://schemas.microsoft.com/office/drawing/2014/main" id="{D8A2D78B-10ED-544A-A95C-6757EE8EA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0" y="2052638"/>
            <a:ext cx="18129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2200" b="0">
                <a:latin typeface="Arial" panose="020B0604020202020204" pitchFamily="34" charset="0"/>
                <a:cs typeface="Arial" panose="020B0604020202020204" pitchFamily="34" charset="0"/>
              </a:rPr>
              <a:t>Beira, Mozambique</a:t>
            </a:r>
          </a:p>
        </p:txBody>
      </p:sp>
      <p:sp>
        <p:nvSpPr>
          <p:cNvPr id="35847" name="TextBox 10">
            <a:extLst>
              <a:ext uri="{FF2B5EF4-FFF2-40B4-BE49-F238E27FC236}">
                <a16:creationId xmlns:a16="http://schemas.microsoft.com/office/drawing/2014/main" id="{05A4A228-9109-564F-B2F7-33DD3FB6B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682" y="3875881"/>
            <a:ext cx="18129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Infrared (IR) observations from AIRS</a:t>
            </a:r>
          </a:p>
        </p:txBody>
      </p:sp>
      <p:sp>
        <p:nvSpPr>
          <p:cNvPr id="35848" name="Rectangle 2">
            <a:extLst>
              <a:ext uri="{FF2B5EF4-FFF2-40B4-BE49-F238E27FC236}">
                <a16:creationId xmlns:a16="http://schemas.microsoft.com/office/drawing/2014/main" id="{1F68E119-1DC3-3043-91A0-7B2E5CAB9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0" y="4348163"/>
            <a:ext cx="1930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Severe storms have very cold cloud tops</a:t>
            </a:r>
          </a:p>
        </p:txBody>
      </p:sp>
      <p:cxnSp>
        <p:nvCxnSpPr>
          <p:cNvPr id="35849" name="Straight Arrow Connector 5">
            <a:extLst>
              <a:ext uri="{FF2B5EF4-FFF2-40B4-BE49-F238E27FC236}">
                <a16:creationId xmlns:a16="http://schemas.microsoft.com/office/drawing/2014/main" id="{0F38B6FE-7239-F547-B1DE-72E1FE032B4B}"/>
              </a:ext>
            </a:extLst>
          </p:cNvPr>
          <p:cNvCxnSpPr>
            <a:cxnSpLocks/>
          </p:cNvCxnSpPr>
          <p:nvPr/>
        </p:nvCxnSpPr>
        <p:spPr bwMode="auto">
          <a:xfrm>
            <a:off x="4929188" y="4029075"/>
            <a:ext cx="2260600" cy="63817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9B6D23-B9A7-2B47-B211-77BA22226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950" y="2156789"/>
            <a:ext cx="14870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Tropical cyclone </a:t>
            </a:r>
            <a:r>
              <a:rPr lang="en-US" alt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Idai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1">
            <a:extLst>
              <a:ext uri="{FF2B5EF4-FFF2-40B4-BE49-F238E27FC236}">
                <a16:creationId xmlns:a16="http://schemas.microsoft.com/office/drawing/2014/main" id="{2AEEE962-0FDF-7D43-94C9-84388B375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7425"/>
            <a:ext cx="91440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How do severe storms/precipitation change with climate?</a:t>
            </a:r>
          </a:p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Freshbot" pitchFamily="2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 Water vapor changes follow Clausius-Clapeyron (~ 7%/K)</a:t>
            </a:r>
          </a:p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2400" b="0" dirty="0">
                <a:solidFill>
                  <a:srgbClr val="000000"/>
                </a:solidFill>
                <a:latin typeface="Arial" panose="020B0604020202020204" pitchFamily="34" charset="0"/>
              </a:rPr>
              <a:t>[ atmospheric RH ~ constant ]</a:t>
            </a: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400" b="0" dirty="0">
                <a:solidFill>
                  <a:srgbClr val="000000"/>
                </a:solidFill>
              </a:rPr>
              <a:t> Global mean precipitation much less than C-C  (~ 2-3 %/K)</a:t>
            </a: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endParaRPr lang="en-US" altLang="en-US" sz="2400" b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400" b="0" dirty="0">
                <a:solidFill>
                  <a:srgbClr val="000000"/>
                </a:solidFill>
              </a:rPr>
              <a:t> Will extreme precipitation change much faster?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87036-ED83-C642-A750-BCEB26C167D3}"/>
              </a:ext>
            </a:extLst>
          </p:cNvPr>
          <p:cNvSpPr txBox="1"/>
          <p:nvPr/>
        </p:nvSpPr>
        <p:spPr>
          <a:xfrm>
            <a:off x="2133600" y="254000"/>
            <a:ext cx="70104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Severe Weather and Climate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AB7BDFAB-CDA4-9043-A854-016B211F2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870075"/>
            <a:ext cx="5324475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1BD0CEAC-8A94-3A4F-9EEC-D9BE1CF62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988" y="3987800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</a:rPr>
              <a:t>Allen &amp; Ingram, Nature 2002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 descr="fig3.png">
            <a:extLst>
              <a:ext uri="{FF2B5EF4-FFF2-40B4-BE49-F238E27FC236}">
                <a16:creationId xmlns:a16="http://schemas.microsoft.com/office/drawing/2014/main" id="{E835CDDB-28C3-9440-AF5D-2FA63DC5F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17390" r="24118" b="53333"/>
          <a:stretch>
            <a:fillRect/>
          </a:stretch>
        </p:blipFill>
        <p:spPr bwMode="auto">
          <a:xfrm>
            <a:off x="115082" y="1354931"/>
            <a:ext cx="6186487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793385-DB00-2F4C-87B2-D948109F1EAC}"/>
              </a:ext>
            </a:extLst>
          </p:cNvPr>
          <p:cNvSpPr/>
          <p:nvPr/>
        </p:nvSpPr>
        <p:spPr>
          <a:xfrm>
            <a:off x="1458912" y="4394895"/>
            <a:ext cx="6219825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Comic Sans MS" charset="0"/>
              </a:rPr>
              <a:t>Tropical ocean SST(K)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928570A-7A47-A344-B29D-68B7A4A9D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330" y="3083574"/>
            <a:ext cx="13747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9pPr>
          </a:lstStyle>
          <a:p>
            <a:pPr algn="r"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</a:rPr>
              <a:t>Points: colors refer to seasons</a:t>
            </a: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90BB69DC-D9C5-DB4E-A547-6341FBEA1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28674"/>
            <a:ext cx="73088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b="0" dirty="0">
                <a:solidFill>
                  <a:srgbClr val="FF0000"/>
                </a:solidFill>
                <a:latin typeface="Arial" panose="020B0604020202020204" pitchFamily="34" charset="0"/>
              </a:rPr>
              <a:t>AIRS radiances and Severe Weather</a:t>
            </a:r>
          </a:p>
          <a:p>
            <a:pPr algn="r">
              <a:spcBef>
                <a:spcPct val="0"/>
              </a:spcBef>
              <a:buSzTx/>
              <a:buFont typeface="Times" pitchFamily="2" charset="0"/>
              <a:buNone/>
            </a:pPr>
            <a:endParaRPr lang="en-US" altLang="en-US" sz="2600" b="0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2600" b="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600" b="0" dirty="0">
                <a:latin typeface="Arial" panose="020B0604020202020204" pitchFamily="34" charset="0"/>
              </a:rPr>
              <a:t>Extreme storms have cold cloud tops</a:t>
            </a:r>
          </a:p>
        </p:txBody>
      </p:sp>
      <p:sp>
        <p:nvSpPr>
          <p:cNvPr id="37894" name="TextBox 7">
            <a:extLst>
              <a:ext uri="{FF2B5EF4-FFF2-40B4-BE49-F238E27FC236}">
                <a16:creationId xmlns:a16="http://schemas.microsoft.com/office/drawing/2014/main" id="{FAACA3AF-3F2E-9340-BE2E-3CC72C21D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3437" y="1630276"/>
            <a:ext cx="17605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2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line</a:t>
            </a:r>
            <a:r>
              <a:rPr lang="en-US" alt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very cold cloud tops</a:t>
            </a:r>
          </a:p>
        </p:txBody>
      </p:sp>
      <p:sp>
        <p:nvSpPr>
          <p:cNvPr id="37895" name="TextBox 6">
            <a:extLst>
              <a:ext uri="{FF2B5EF4-FFF2-40B4-BE49-F238E27FC236}">
                <a16:creationId xmlns:a16="http://schemas.microsoft.com/office/drawing/2014/main" id="{9FDB610A-DF56-094D-931A-245D5C300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" y="5529019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</a:pPr>
            <a:r>
              <a:rPr lang="en-US" altLang="en-US" sz="2400" b="0" dirty="0">
                <a:latin typeface="Arial" panose="020B0604020202020204" pitchFamily="34" charset="0"/>
              </a:rPr>
              <a:t>Very cold cloud temperatures decrease fast with warmer ocean</a:t>
            </a:r>
          </a:p>
          <a:p>
            <a:pPr>
              <a:spcBef>
                <a:spcPct val="0"/>
              </a:spcBef>
              <a:buSzTx/>
            </a:pPr>
            <a:r>
              <a:rPr lang="en-US" altLang="en-US" sz="2400" b="0" dirty="0">
                <a:latin typeface="Arial" panose="020B0604020202020204" pitchFamily="34" charset="0"/>
              </a:rPr>
              <a:t>More severe storms increase faster with ocean temperatures</a:t>
            </a:r>
          </a:p>
          <a:p>
            <a:pPr>
              <a:spcBef>
                <a:spcPct val="0"/>
              </a:spcBef>
              <a:buSzTx/>
            </a:pPr>
            <a:r>
              <a:rPr lang="en-US" altLang="en-US" sz="2400" b="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 imply significant future increase in severe storms</a:t>
            </a:r>
            <a:endParaRPr lang="en-US" altLang="en-US" sz="2400" b="0" dirty="0">
              <a:solidFill>
                <a:srgbClr val="FF0000"/>
              </a:solidFill>
              <a:latin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2CBDD4C-D470-8743-9AF8-FD34B6A68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7541" y="4387153"/>
            <a:ext cx="192328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 err="1">
                <a:latin typeface="Arial" panose="020B0604020202020204" pitchFamily="34" charset="0"/>
              </a:rPr>
              <a:t>Aumann</a:t>
            </a:r>
            <a:r>
              <a:rPr lang="en-US" altLang="en-US" sz="1800" b="0" dirty="0">
                <a:latin typeface="Arial" panose="020B0604020202020204" pitchFamily="34" charset="0"/>
              </a:rPr>
              <a:t>, Wong, and co-authors – several papers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6AAB5E30-43A9-1D4D-8B72-7EDA3DCA3026}"/>
              </a:ext>
            </a:extLst>
          </p:cNvPr>
          <p:cNvSpPr/>
          <p:nvPr/>
        </p:nvSpPr>
        <p:spPr bwMode="auto">
          <a:xfrm>
            <a:off x="5768191" y="2137654"/>
            <a:ext cx="317816" cy="710478"/>
          </a:xfrm>
          <a:prstGeom prst="up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eshbot" charset="0"/>
              <a:ea typeface="ＭＳ Ｐゴシック" charset="0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3B2058B-AECC-8D4D-9CFE-C9537629B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099" y="2798792"/>
            <a:ext cx="16401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</a:rPr>
              <a:t>less extreme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9EAD8B5-3CC6-8247-B191-F35B66D78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099" y="1863208"/>
            <a:ext cx="16401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Freshbot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</a:rPr>
              <a:t>more extreme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E3DE-8ECD-1146-A182-FE6D13DA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657" y="158328"/>
            <a:ext cx="5216525" cy="457200"/>
          </a:xfrm>
        </p:spPr>
        <p:txBody>
          <a:bodyPr/>
          <a:lstStyle/>
          <a:p>
            <a:r>
              <a:rPr lang="en-US" sz="3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Version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1E068-0814-8E4B-9A01-4BAF428F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33" y="654351"/>
            <a:ext cx="4188542" cy="6203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A5BBF-ED7F-634A-B56F-B4BBA22252FE}"/>
              </a:ext>
            </a:extLst>
          </p:cNvPr>
          <p:cNvSpPr/>
          <p:nvPr/>
        </p:nvSpPr>
        <p:spPr>
          <a:xfrm>
            <a:off x="1" y="1193147"/>
            <a:ext cx="457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version 7 L2 and L3 is publicly available at DAAC for full mission (since July 2020)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against 500 sondes over subtropical Pacific (MAGIC campaign)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v7 improves temperature and water vapor retrievals in lower atmosphere (PBL)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single-footprint retrievals are being evaluated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A60AAB-91D0-5447-83CB-6DB207B0039C}"/>
              </a:ext>
            </a:extLst>
          </p:cNvPr>
          <p:cNvCxnSpPr>
            <a:cxnSpLocks/>
          </p:cNvCxnSpPr>
          <p:nvPr/>
        </p:nvCxnSpPr>
        <p:spPr>
          <a:xfrm flipV="1">
            <a:off x="3944106" y="2818151"/>
            <a:ext cx="3625927" cy="10005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3CE22D-ACA9-D449-9023-CA883BE1D976}"/>
              </a:ext>
            </a:extLst>
          </p:cNvPr>
          <p:cNvCxnSpPr>
            <a:cxnSpLocks/>
          </p:cNvCxnSpPr>
          <p:nvPr/>
        </p:nvCxnSpPr>
        <p:spPr>
          <a:xfrm>
            <a:off x="3944106" y="4441561"/>
            <a:ext cx="3312100" cy="15395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7AF4A567-50DB-CA4E-82F5-D26E71924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438" y="4875987"/>
            <a:ext cx="17088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Yue and co-authors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429F3CA-C370-5249-B782-44D182D7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168" y="1606590"/>
            <a:ext cx="170887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Font typeface="Times" pitchFamily="2" charset="0"/>
              <a:buChar char="•"/>
              <a:defRPr sz="2000" b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00000"/>
              <a:buFont typeface="Times" pitchFamily="2" charset="0"/>
              <a:buChar char="–"/>
              <a:defRPr b="1"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Font typeface="Times" pitchFamily="2" charset="0"/>
              <a:buChar char="–"/>
              <a:defRPr i="1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Times" pitchFamily="2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 typeface="Times" pitchFamily="2" charset="0"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Susskind, Blaisdell,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37913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48951B-80C6-C044-B84B-75E954CF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41" y="4702426"/>
            <a:ext cx="4482910" cy="2194560"/>
          </a:xfrm>
          <a:prstGeom prst="rect">
            <a:avLst/>
          </a:prstGeom>
        </p:spPr>
      </p:pic>
      <p:sp>
        <p:nvSpPr>
          <p:cNvPr id="307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128603" y="-18909"/>
            <a:ext cx="7015397" cy="606425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solidFill>
                  <a:srgbClr val="FF0000"/>
                </a:solidFill>
                <a:ea typeface="ＭＳ Ｐゴシック" pitchFamily="-106" charset="-128"/>
              </a:rPr>
              <a:t>Unified Sounder Retrieval Algorithm</a:t>
            </a:r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37892" y="949903"/>
            <a:ext cx="450097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dirty="0"/>
              <a:t>CLIMCAPS Aqua/AIRS </a:t>
            </a:r>
            <a:r>
              <a:rPr lang="en-US" sz="2000" b="0" dirty="0"/>
              <a:t>has been publicly released June 2021</a:t>
            </a:r>
          </a:p>
          <a:p>
            <a:pPr>
              <a:spcBef>
                <a:spcPct val="50000"/>
              </a:spcBef>
            </a:pPr>
            <a:endParaRPr lang="en-US" altLang="en-US" sz="2000" b="0" dirty="0"/>
          </a:p>
          <a:p>
            <a:pPr>
              <a:spcBef>
                <a:spcPct val="50000"/>
              </a:spcBef>
            </a:pPr>
            <a:r>
              <a:rPr lang="en-US" altLang="en-US" sz="2000" b="0" dirty="0"/>
              <a:t>CLIMCAPS uses </a:t>
            </a:r>
            <a:r>
              <a:rPr lang="en-US" sz="2000" b="0" dirty="0"/>
              <a:t>radiances from all sounders on Aqua, SNPP, and JPSS-1/NOAA-20</a:t>
            </a:r>
          </a:p>
          <a:p>
            <a:pPr>
              <a:spcBef>
                <a:spcPct val="50000"/>
              </a:spcBef>
            </a:pPr>
            <a:endParaRPr lang="en-US" sz="2000" b="0" dirty="0"/>
          </a:p>
          <a:p>
            <a:pPr>
              <a:spcBef>
                <a:spcPct val="50000"/>
              </a:spcBef>
            </a:pPr>
            <a:r>
              <a:rPr lang="en-US" sz="2000" b="0" dirty="0"/>
              <a:t>Vertical profiles of temperature, water vapor, trace gases, cloud and surface properties</a:t>
            </a:r>
            <a:endParaRPr lang="en-US" altLang="en-US" sz="2000" b="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55575"/>
            <a:ext cx="44347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sz="1800" dirty="0"/>
              <a:t>Figure: Relative humidity (Jan. 2019) at 500 </a:t>
            </a:r>
            <a:r>
              <a:rPr lang="en-US" sz="1800" dirty="0" err="1"/>
              <a:t>hPa</a:t>
            </a:r>
            <a:r>
              <a:rPr lang="en-US" sz="1800" dirty="0"/>
              <a:t> from Aqua (IR-only), SNPP and NOAA-20 satellites, from CLIMCAPS (Smith and Barnet, 2020)</a:t>
            </a:r>
            <a:endParaRPr lang="en-US" altLang="en-US" sz="1800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336492" y="6502016"/>
            <a:ext cx="3429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endParaRPr lang="en-US" altLang="en-US" sz="1400" b="1" dirty="0">
              <a:solidFill>
                <a:srgbClr val="0033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3C632-6AD4-894B-B003-571463CB3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72" y="2679252"/>
            <a:ext cx="4500979" cy="21945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1F3180-0E2F-D142-884E-4E06DC7D9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207" y="587516"/>
            <a:ext cx="4500644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ABD3-8D6A-ED40-BE12-53D668A2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46" y="232317"/>
            <a:ext cx="5216525" cy="457200"/>
          </a:xfrm>
        </p:spPr>
        <p:txBody>
          <a:bodyPr/>
          <a:lstStyle/>
          <a:p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 Spectral OLR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5F243-B6D3-E340-9B2E-570B2638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03" y="3429001"/>
            <a:ext cx="6459794" cy="3428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15206B-9BDF-A843-B22A-0BD3FA8A00CE}"/>
              </a:ext>
            </a:extLst>
          </p:cNvPr>
          <p:cNvSpPr/>
          <p:nvPr/>
        </p:nvSpPr>
        <p:spPr>
          <a:xfrm>
            <a:off x="1536" y="818632"/>
            <a:ext cx="91424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L3 monthly spectral outgoing longwave radiation (OLR) product  (developed by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Xianglei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 et al, 2008, 2010, 2014):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Spectrally resolved OLR, spatially gridded in 2°x 2°grid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flux at 10 cm</a:t>
            </a:r>
            <a:r>
              <a:rPr lang="en-US" b="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against CERES and re-analyses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trends in narrow bands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record: 2002 – present</a:t>
            </a:r>
            <a:endParaRPr lang="en-US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82646"/>
      </p:ext>
    </p:extLst>
  </p:cSld>
  <p:clrMapOvr>
    <a:masterClrMapping/>
  </p:clrMapOvr>
</p:sld>
</file>

<file path=ppt/theme/theme1.xml><?xml version="1.0" encoding="utf-8"?>
<a:theme xmlns:a="http://schemas.openxmlformats.org/drawingml/2006/main" name="Cloud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Cloud_Template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FF"/>
        </a:solidFill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eshbot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FF"/>
        </a:solidFill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eshbot" charset="0"/>
            <a:ea typeface="ＭＳ Ｐゴシック" charset="0"/>
          </a:defRPr>
        </a:defPPr>
      </a:lstStyle>
    </a:lnDef>
  </a:objectDefaults>
  <a:extraClrSchemeLst>
    <a:extraClrScheme>
      <a:clrScheme name="Cloud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16303</TotalTime>
  <Words>1149</Words>
  <Application>Microsoft Macintosh PowerPoint</Application>
  <PresentationFormat>On-screen Show (4:3)</PresentationFormat>
  <Paragraphs>178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Cambria Math</vt:lpstr>
      <vt:lpstr>Freshbot</vt:lpstr>
      <vt:lpstr>Helvetica</vt:lpstr>
      <vt:lpstr>Times</vt:lpstr>
      <vt:lpstr>Times New Roman</vt:lpstr>
      <vt:lpstr>Cloud_Template</vt:lpstr>
      <vt:lpstr>Chart</vt:lpstr>
      <vt:lpstr>PowerPoint Presentation</vt:lpstr>
      <vt:lpstr>PowerPoint Presentation</vt:lpstr>
      <vt:lpstr>Ocean-Atmosphere Variability: ENSO</vt:lpstr>
      <vt:lpstr>PowerPoint Presentation</vt:lpstr>
      <vt:lpstr>PowerPoint Presentation</vt:lpstr>
      <vt:lpstr>PowerPoint Presentation</vt:lpstr>
      <vt:lpstr>AIRS Version 7</vt:lpstr>
      <vt:lpstr>Unified Sounder Retrieval Algorithm</vt:lpstr>
      <vt:lpstr>AIRS Spectral OLR</vt:lpstr>
      <vt:lpstr>PowerPoint Presentation</vt:lpstr>
      <vt:lpstr>PowerPoint Presentation</vt:lpstr>
      <vt:lpstr>AIRS CO and COVID-19: East Asia in Feb 2020</vt:lpstr>
      <vt:lpstr>AIRS, Humidity and Influenza</vt:lpstr>
      <vt:lpstr>L1 Stability and Continuity</vt:lpstr>
      <vt:lpstr>PowerPoint Presentation</vt:lpstr>
      <vt:lpstr>Aqua: Mean Local Time</vt:lpstr>
      <vt:lpstr>PowerPoint Presentation</vt:lpstr>
      <vt:lpstr>Future</vt:lpstr>
      <vt:lpstr>PowerPoint Presentation</vt:lpstr>
    </vt:vector>
  </TitlesOfParts>
  <Company>Eric Fetzer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Microsoft Office User</cp:lastModifiedBy>
  <cp:revision>2198</cp:revision>
  <cp:lastPrinted>2020-10-02T07:27:52Z</cp:lastPrinted>
  <dcterms:modified xsi:type="dcterms:W3CDTF">2022-07-19T00:33:05Z</dcterms:modified>
</cp:coreProperties>
</file>